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4" autoAdjust="0"/>
    <p:restoredTop sz="86451" autoAdjust="0"/>
  </p:normalViewPr>
  <p:slideViewPr>
    <p:cSldViewPr snapToGrid="0" snapToObjects="1">
      <p:cViewPr varScale="1">
        <p:scale>
          <a:sx n="75" d="100"/>
          <a:sy n="75" d="100"/>
        </p:scale>
        <p:origin x="1085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98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52FFF-D904-1D4B-B425-810F2E14C443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56F60-0ACF-234D-9A91-295501BAB2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004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23813" y="6502400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latin typeface="Calibri" pitchFamily="34" charset="0"/>
              </a:defRPr>
            </a:lvl1pPr>
            <a:lvl2pPr>
              <a:defRPr>
                <a:solidFill>
                  <a:schemeClr val="bg2"/>
                </a:solidFill>
                <a:latin typeface="Calibri" pitchFamily="34" charset="0"/>
              </a:defRPr>
            </a:lvl2pPr>
            <a:lvl3pPr>
              <a:defRPr>
                <a:solidFill>
                  <a:schemeClr val="bg2"/>
                </a:solidFill>
                <a:latin typeface="Calibri" pitchFamily="34" charset="0"/>
              </a:defRPr>
            </a:lvl3pPr>
            <a:lvl4pPr>
              <a:defRPr>
                <a:solidFill>
                  <a:schemeClr val="bg2"/>
                </a:solidFill>
                <a:latin typeface="Calibri" pitchFamily="34" charset="0"/>
              </a:defRPr>
            </a:lvl4pPr>
            <a:lvl5pPr>
              <a:defRPr>
                <a:solidFill>
                  <a:schemeClr val="bg2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0" y="6492875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Johnson,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Organizational Ethics 3e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, © 2015 SAGE Publications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2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/>
                <a:latin typeface="Calibri" pitchFamily="34" charset="0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  <a:latin typeface="Calibri" pitchFamily="34" charset="0"/>
              </a:defRPr>
            </a:lvl1pPr>
            <a:lvl2pPr>
              <a:defRPr sz="1800">
                <a:solidFill>
                  <a:schemeClr val="bg2"/>
                </a:solidFill>
                <a:latin typeface="Calibri" pitchFamily="34" charset="0"/>
              </a:defRPr>
            </a:lvl2pPr>
            <a:lvl3pPr>
              <a:defRPr sz="1800">
                <a:solidFill>
                  <a:schemeClr val="bg2"/>
                </a:solidFill>
                <a:latin typeface="Calibri" pitchFamily="34" charset="0"/>
              </a:defRPr>
            </a:lvl3pPr>
            <a:lvl4pPr>
              <a:defRPr sz="1800">
                <a:solidFill>
                  <a:schemeClr val="bg2"/>
                </a:solidFill>
                <a:latin typeface="Calibri" pitchFamily="34" charset="0"/>
              </a:defRPr>
            </a:lvl4pPr>
            <a:lvl5pPr>
              <a:defRPr sz="1800">
                <a:solidFill>
                  <a:schemeClr val="bg2"/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>
                <a:effectLst/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>
                <a:effectLst/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ct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AGEFS01\Departments\SagePub\HigherEd\EdAcq\Books\Our Documents\EdAcq\Katie\03_Maggie\Johnson 3e\PPTs\masterslide.jpg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-23813" y="-9525"/>
            <a:ext cx="9191626" cy="687705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287" y="1314450"/>
            <a:ext cx="8078787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23813" y="6502400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bg2"/>
          </a:solidFill>
          <a:effectLst/>
          <a:latin typeface="Calibri" pitchFamily="34" charset="0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AGEFS01\Departments\SagePub\HigherEd\EdAcq\Books\Our Documents\EdAcq\Katie\03_Maggie\Johnson 3e\PPTs\chapter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9270" y="-32238"/>
            <a:ext cx="9382540" cy="7009507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9270" y="-32238"/>
            <a:ext cx="9382540" cy="1470025"/>
          </a:xfrm>
        </p:spPr>
        <p:txBody>
          <a:bodyPr/>
          <a:lstStyle/>
          <a:p>
            <a:r>
              <a:rPr lang="en-US" sz="4800" b="1" dirty="0"/>
              <a:t>Chapter 6: Ethical</a:t>
            </a:r>
            <a:br>
              <a:rPr lang="en-US" sz="4800" b="1" dirty="0"/>
            </a:br>
            <a:r>
              <a:rPr lang="en-US" sz="4800" b="1" dirty="0"/>
              <a:t>Conflict Management</a:t>
            </a:r>
          </a:p>
        </p:txBody>
      </p:sp>
    </p:spTree>
    <p:extLst>
      <p:ext uri="{BB962C8B-B14F-4D97-AF65-F5344CB8AC3E}">
        <p14:creationId xmlns:p14="http://schemas.microsoft.com/office/powerpoint/2010/main" val="2187411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Conflict in Organizational 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04" y="1162878"/>
            <a:ext cx="8502444" cy="528761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Conflict is a daily occurrence</a:t>
            </a:r>
            <a:r>
              <a:rPr lang="en-US" baseline="0" dirty="0"/>
              <a:t> in every organization</a:t>
            </a:r>
          </a:p>
          <a:p>
            <a:r>
              <a:rPr lang="en-US" baseline="0" dirty="0"/>
              <a:t>Sources of organizational conflict</a:t>
            </a:r>
          </a:p>
          <a:p>
            <a:pPr lvl="1"/>
            <a:r>
              <a:rPr lang="en-US" sz="2000" baseline="0" dirty="0"/>
              <a:t>Interests</a:t>
            </a:r>
          </a:p>
          <a:p>
            <a:pPr lvl="1"/>
            <a:r>
              <a:rPr lang="en-US" sz="2000" baseline="0" dirty="0"/>
              <a:t>Data</a:t>
            </a:r>
          </a:p>
          <a:p>
            <a:pPr lvl="1"/>
            <a:r>
              <a:rPr lang="en-US" sz="2000" baseline="0" dirty="0"/>
              <a:t>Procedures</a:t>
            </a:r>
          </a:p>
          <a:p>
            <a:pPr lvl="1"/>
            <a:r>
              <a:rPr lang="en-US" sz="2000" baseline="0" dirty="0"/>
              <a:t>Values</a:t>
            </a:r>
          </a:p>
          <a:p>
            <a:pPr lvl="1"/>
            <a:r>
              <a:rPr lang="en-US" sz="2000" baseline="0" dirty="0"/>
              <a:t>Dysfunctional relationships</a:t>
            </a:r>
          </a:p>
          <a:p>
            <a:pPr lvl="1"/>
            <a:r>
              <a:rPr lang="en-US" sz="2000" baseline="0" dirty="0"/>
              <a:t>Roles </a:t>
            </a:r>
          </a:p>
          <a:p>
            <a:pPr lvl="1"/>
            <a:r>
              <a:rPr lang="en-US" sz="2000" baseline="0" dirty="0"/>
              <a:t>Communication</a:t>
            </a:r>
          </a:p>
          <a:p>
            <a:r>
              <a:rPr lang="en-US" b="1" dirty="0"/>
              <a:t>Definition</a:t>
            </a:r>
            <a:r>
              <a:rPr lang="en-US" dirty="0"/>
              <a:t>:  “an expressed struggle between at least two interdependent parties who perceive incompatible goals, scarce resources, and interference from others in achieving their goals.” (</a:t>
            </a:r>
            <a:r>
              <a:rPr lang="en-US" dirty="0" err="1"/>
              <a:t>Hocker</a:t>
            </a:r>
            <a:r>
              <a:rPr lang="en-US" dirty="0"/>
              <a:t> &amp; Wilmot)</a:t>
            </a:r>
          </a:p>
        </p:txBody>
      </p:sp>
    </p:spTree>
    <p:extLst>
      <p:ext uri="{BB962C8B-B14F-4D97-AF65-F5344CB8AC3E}">
        <p14:creationId xmlns:p14="http://schemas.microsoft.com/office/powerpoint/2010/main" val="739489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Becoming an Ethical Conflict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Step</a:t>
            </a:r>
            <a:r>
              <a:rPr lang="en-US" sz="2800" baseline="0" dirty="0"/>
              <a:t> 1: Recognize the Differences </a:t>
            </a:r>
            <a:r>
              <a:rPr lang="en-US" sz="2800" dirty="0"/>
              <a:t>B</a:t>
            </a:r>
            <a:r>
              <a:rPr lang="en-US" sz="2800" baseline="0" dirty="0"/>
              <a:t>etween </a:t>
            </a:r>
            <a:r>
              <a:rPr lang="en-US" sz="2800" dirty="0"/>
              <a:t>Functional and Dysfunctional Conflicts</a:t>
            </a:r>
          </a:p>
          <a:p>
            <a:pPr lvl="1"/>
            <a:r>
              <a:rPr lang="en-US" sz="2400" dirty="0"/>
              <a:t>Functional: centered on the task and content of messages; problem focused</a:t>
            </a:r>
          </a:p>
          <a:p>
            <a:pPr lvl="1"/>
            <a:r>
              <a:rPr lang="en-US" sz="2400" dirty="0"/>
              <a:t>Dysfunctional: centered on personalities and marked by</a:t>
            </a:r>
          </a:p>
          <a:p>
            <a:pPr lvl="2"/>
            <a:r>
              <a:rPr lang="en-US" dirty="0"/>
              <a:t>Conflict spirals or avoidance</a:t>
            </a:r>
          </a:p>
          <a:p>
            <a:pPr lvl="2"/>
            <a:r>
              <a:rPr lang="en-US" dirty="0"/>
              <a:t>Strong negative emotions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65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Becoming an Ethical Conflict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Step 2: Manage Your Emotions</a:t>
            </a:r>
          </a:p>
          <a:p>
            <a:pPr lvl="1"/>
            <a:r>
              <a:rPr lang="en-US" sz="2400" baseline="0" dirty="0"/>
              <a:t>Cooling down </a:t>
            </a:r>
          </a:p>
          <a:p>
            <a:pPr lvl="2"/>
            <a:r>
              <a:rPr lang="en-US" dirty="0"/>
              <a:t>I</a:t>
            </a:r>
            <a:r>
              <a:rPr lang="en-US" baseline="0" dirty="0"/>
              <a:t>dentify your hot buttons</a:t>
            </a:r>
          </a:p>
          <a:p>
            <a:pPr lvl="1"/>
            <a:r>
              <a:rPr lang="en-US" sz="2400" baseline="0" dirty="0"/>
              <a:t>Slowing down</a:t>
            </a:r>
          </a:p>
          <a:p>
            <a:pPr lvl="2"/>
            <a:r>
              <a:rPr lang="en-US" baseline="0" dirty="0"/>
              <a:t>Have a backup plan</a:t>
            </a:r>
          </a:p>
          <a:p>
            <a:pPr lvl="2"/>
            <a:r>
              <a:rPr lang="en-US" dirty="0"/>
              <a:t>Relax</a:t>
            </a:r>
            <a:endParaRPr lang="en-US" baseline="0" dirty="0"/>
          </a:p>
          <a:p>
            <a:pPr lvl="1"/>
            <a:r>
              <a:rPr lang="en-US" sz="2400" dirty="0"/>
              <a:t>Engaging constructively</a:t>
            </a:r>
          </a:p>
          <a:p>
            <a:pPr lvl="2"/>
            <a:r>
              <a:rPr lang="en-US" dirty="0"/>
              <a:t>Enter into conflict resolution</a:t>
            </a:r>
          </a:p>
          <a:p>
            <a:pPr lvl="2"/>
            <a:r>
              <a:rPr lang="en-US" dirty="0"/>
              <a:t>Perspective take</a:t>
            </a:r>
          </a:p>
          <a:p>
            <a:pPr lvl="2"/>
            <a:r>
              <a:rPr lang="en-US" dirty="0"/>
              <a:t>Listen carefully</a:t>
            </a:r>
          </a:p>
          <a:p>
            <a:pPr lvl="2"/>
            <a:r>
              <a:rPr lang="en-US" dirty="0"/>
              <a:t>Seek win-win solutions</a:t>
            </a:r>
          </a:p>
        </p:txBody>
      </p:sp>
    </p:spTree>
    <p:extLst>
      <p:ext uri="{BB962C8B-B14F-4D97-AF65-F5344CB8AC3E}">
        <p14:creationId xmlns:p14="http://schemas.microsoft.com/office/powerpoint/2010/main" val="2578607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Becoming an Ethical Conflict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Step 3: Identify Your</a:t>
            </a:r>
            <a:r>
              <a:rPr lang="en-US" sz="2800" baseline="0" dirty="0"/>
              <a:t> Personal Conflict Style</a:t>
            </a:r>
          </a:p>
          <a:p>
            <a:pPr lvl="1"/>
            <a:r>
              <a:rPr lang="en-US" sz="2400" baseline="0" dirty="0"/>
              <a:t>Styles</a:t>
            </a:r>
          </a:p>
          <a:p>
            <a:pPr lvl="2"/>
            <a:r>
              <a:rPr lang="en-US" baseline="0" dirty="0"/>
              <a:t>Avoiding (low concern for self/others)</a:t>
            </a:r>
          </a:p>
          <a:p>
            <a:pPr lvl="2"/>
            <a:r>
              <a:rPr lang="en-US" baseline="0" dirty="0"/>
              <a:t>Accommodating (low concern for self/high concern for others)</a:t>
            </a:r>
          </a:p>
          <a:p>
            <a:pPr lvl="2"/>
            <a:r>
              <a:rPr lang="en-US" baseline="0" dirty="0"/>
              <a:t>Compromising (moderate concern for self/others)</a:t>
            </a:r>
          </a:p>
          <a:p>
            <a:pPr lvl="2"/>
            <a:r>
              <a:rPr lang="en-US" baseline="0" dirty="0"/>
              <a:t>Competing (high concern for self/low concern for others)</a:t>
            </a:r>
          </a:p>
          <a:p>
            <a:pPr lvl="2"/>
            <a:r>
              <a:rPr lang="en-US" baseline="0" dirty="0"/>
              <a:t>Collaborative (high concern for self/others)</a:t>
            </a:r>
          </a:p>
          <a:p>
            <a:pPr lvl="1"/>
            <a:r>
              <a:rPr lang="en-US" sz="2400" baseline="0" dirty="0"/>
              <a:t>Each style can be effective and ethical in certain situations but collaboration is most ethical across a variety of contexts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56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Becoming an</a:t>
            </a:r>
            <a:r>
              <a:rPr lang="en-US" sz="4000" baseline="0" dirty="0"/>
              <a:t> Ethical Conflict Manager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Step 4: Develop</a:t>
            </a:r>
            <a:r>
              <a:rPr lang="en-US" sz="2800" baseline="0" dirty="0"/>
              <a:t> Conflict Guidelines</a:t>
            </a:r>
          </a:p>
          <a:p>
            <a:pPr lvl="1"/>
            <a:r>
              <a:rPr lang="en-US" sz="2400" baseline="0" dirty="0"/>
              <a:t>Monitor your personal behavior and the behavior of the other party for signs of destructive conflict</a:t>
            </a:r>
          </a:p>
          <a:p>
            <a:pPr lvl="1"/>
            <a:r>
              <a:rPr lang="en-US" sz="2400" baseline="0" dirty="0"/>
              <a:t>Identify common goals and interests</a:t>
            </a:r>
          </a:p>
          <a:p>
            <a:pPr lvl="1"/>
            <a:r>
              <a:rPr lang="en-US" sz="2400" baseline="0" dirty="0"/>
              <a:t>Develop </a:t>
            </a:r>
            <a:r>
              <a:rPr lang="en-US" sz="2400" dirty="0"/>
              <a:t>problem solving guidelines</a:t>
            </a:r>
          </a:p>
          <a:p>
            <a:pPr lvl="1"/>
            <a:r>
              <a:rPr lang="en-US" sz="2400" baseline="0" dirty="0"/>
              <a:t>Focus on mutual gain</a:t>
            </a:r>
          </a:p>
          <a:p>
            <a:pPr lvl="1"/>
            <a:r>
              <a:rPr lang="en-US" sz="2400" baseline="0" dirty="0"/>
              <a:t>Create a process for generating productive conflict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901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Becoming an Ethical Conflict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383" y="1182756"/>
            <a:ext cx="8581956" cy="5218043"/>
          </a:xfrm>
        </p:spPr>
        <p:txBody>
          <a:bodyPr>
            <a:normAutofit/>
          </a:bodyPr>
          <a:lstStyle/>
          <a:p>
            <a:r>
              <a:rPr lang="en-US" sz="2800" dirty="0"/>
              <a:t>Step 5: Employ Collaborative Conflict Management Tactics</a:t>
            </a:r>
            <a:endParaRPr lang="en-US" sz="2800" baseline="0" dirty="0"/>
          </a:p>
          <a:p>
            <a:pPr lvl="1"/>
            <a:r>
              <a:rPr lang="en-US" sz="2400" baseline="0" dirty="0"/>
              <a:t>Analytic remarks</a:t>
            </a:r>
            <a:endParaRPr lang="en-US" sz="2400" dirty="0"/>
          </a:p>
          <a:p>
            <a:pPr lvl="2"/>
            <a:r>
              <a:rPr lang="en-US" baseline="0" dirty="0"/>
              <a:t>Descriptive statements—non-evaluative observations</a:t>
            </a:r>
          </a:p>
          <a:p>
            <a:pPr lvl="2"/>
            <a:r>
              <a:rPr lang="en-US" baseline="0" dirty="0"/>
              <a:t>Disclosing statements—non-evaluative statements about events that the other party can’t observe</a:t>
            </a:r>
          </a:p>
          <a:p>
            <a:pPr lvl="2"/>
            <a:r>
              <a:rPr lang="en-US" baseline="0" dirty="0"/>
              <a:t>Qualifying statements—qualify the nature and boundaries of the conflict</a:t>
            </a:r>
          </a:p>
          <a:p>
            <a:pPr lvl="2"/>
            <a:r>
              <a:rPr lang="en-US" baseline="0" dirty="0"/>
              <a:t>Solicitation of disclosure—seek information</a:t>
            </a:r>
          </a:p>
          <a:p>
            <a:pPr lvl="2"/>
            <a:r>
              <a:rPr lang="en-US" baseline="0" dirty="0"/>
              <a:t>Solicitation of criticism—identify criticism of the self</a:t>
            </a:r>
          </a:p>
          <a:p>
            <a:pPr lvl="1"/>
            <a:r>
              <a:rPr lang="en-US" sz="2400" dirty="0"/>
              <a:t>Conciliatory verbal messages</a:t>
            </a:r>
          </a:p>
          <a:p>
            <a:pPr lvl="2"/>
            <a:r>
              <a:rPr lang="en-US" baseline="0" dirty="0"/>
              <a:t>Supportive</a:t>
            </a:r>
            <a:r>
              <a:rPr lang="en-US" dirty="0"/>
              <a:t> remarks—communicate positive affect</a:t>
            </a:r>
          </a:p>
          <a:p>
            <a:pPr lvl="2"/>
            <a:r>
              <a:rPr lang="en-US" baseline="0" dirty="0"/>
              <a:t>Concessions—signal flexibility</a:t>
            </a:r>
          </a:p>
          <a:p>
            <a:pPr lvl="2"/>
            <a:r>
              <a:rPr lang="en-US" dirty="0"/>
              <a:t>Acceptance of responsibility—admit personal responsibility</a:t>
            </a:r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1912097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Becoming an Ethical Conflict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Step 6: Be Prepared</a:t>
            </a:r>
            <a:r>
              <a:rPr lang="en-US" sz="2800" baseline="0" dirty="0"/>
              <a:t> to Apologize</a:t>
            </a:r>
          </a:p>
          <a:p>
            <a:pPr lvl="1"/>
            <a:r>
              <a:rPr lang="en-US" sz="2400" baseline="0" dirty="0"/>
              <a:t>Complete (ethical) apologies contain</a:t>
            </a:r>
          </a:p>
          <a:p>
            <a:pPr lvl="2"/>
            <a:r>
              <a:rPr lang="en-US" baseline="0" dirty="0"/>
              <a:t>Acknowledgement of the offense</a:t>
            </a:r>
          </a:p>
          <a:p>
            <a:pPr lvl="2"/>
            <a:r>
              <a:rPr lang="en-US" baseline="0" dirty="0"/>
              <a:t>Expression of remorse</a:t>
            </a:r>
          </a:p>
          <a:p>
            <a:pPr lvl="2"/>
            <a:r>
              <a:rPr lang="en-US" baseline="0" dirty="0"/>
              <a:t>Explanation of behavior</a:t>
            </a:r>
          </a:p>
          <a:p>
            <a:pPr lvl="2"/>
            <a:r>
              <a:rPr lang="en-US" baseline="0" dirty="0"/>
              <a:t>Offer to repair the damage (reparations)</a:t>
            </a:r>
          </a:p>
          <a:p>
            <a:pPr lvl="1"/>
            <a:r>
              <a:rPr lang="en-US" sz="2400" baseline="0" dirty="0"/>
              <a:t>Will also need to offer forgiveness—let go of resentment and revenge</a:t>
            </a:r>
          </a:p>
          <a:p>
            <a:endParaRPr lang="en-US" baseline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547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Resolving Conflict Through Ethical Negotiation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Negotiation: resolving disputes by generating a joint agreement or solution</a:t>
            </a:r>
          </a:p>
          <a:p>
            <a:r>
              <a:rPr lang="en-US" sz="2800" dirty="0"/>
              <a:t>Ethical issues in negotiation</a:t>
            </a:r>
          </a:p>
          <a:p>
            <a:pPr lvl="1"/>
            <a:r>
              <a:rPr lang="en-US" sz="2400" dirty="0"/>
              <a:t>Deceit/deception </a:t>
            </a:r>
          </a:p>
          <a:p>
            <a:pPr lvl="1"/>
            <a:r>
              <a:rPr lang="en-US" sz="2400" dirty="0"/>
              <a:t>Distribution of outcomes or benefits (fairness)</a:t>
            </a:r>
          </a:p>
          <a:p>
            <a:pPr lvl="1"/>
            <a:r>
              <a:rPr lang="en-US" sz="2400" dirty="0"/>
              <a:t>Impact on those outside the bargaining table</a:t>
            </a:r>
          </a:p>
          <a:p>
            <a:pPr lvl="2"/>
            <a:r>
              <a:rPr lang="en-US" dirty="0"/>
              <a:t>Conflicts of interest when acting as agents for outside parties</a:t>
            </a:r>
          </a:p>
          <a:p>
            <a:pPr marL="57785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724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/>
              <a:t>Resolving Conflict Through Ethical Negotiation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7" y="1314450"/>
            <a:ext cx="8204270" cy="4953000"/>
          </a:xfrm>
        </p:spPr>
        <p:txBody>
          <a:bodyPr>
            <a:normAutofit/>
          </a:bodyPr>
          <a:lstStyle/>
          <a:p>
            <a:r>
              <a:rPr lang="en-US" sz="2800" dirty="0"/>
              <a:t>Adopt an</a:t>
            </a:r>
            <a:r>
              <a:rPr lang="en-US" sz="2800" baseline="0" dirty="0"/>
              <a:t> </a:t>
            </a:r>
            <a:r>
              <a:rPr lang="en-US" sz="2800" dirty="0"/>
              <a:t>i</a:t>
            </a:r>
            <a:r>
              <a:rPr lang="en-US" sz="2800" baseline="0" dirty="0"/>
              <a:t>ntegrative (win/win) approach instead of a distributive</a:t>
            </a:r>
            <a:r>
              <a:rPr lang="en-US" sz="2800" dirty="0"/>
              <a:t> (</a:t>
            </a:r>
            <a:r>
              <a:rPr lang="en-US" sz="2800" baseline="0" dirty="0"/>
              <a:t>win/lose) approach</a:t>
            </a:r>
          </a:p>
          <a:p>
            <a:r>
              <a:rPr lang="en-US" sz="2800" baseline="0" dirty="0"/>
              <a:t>Steps </a:t>
            </a:r>
            <a:r>
              <a:rPr lang="en-US" sz="2800" dirty="0"/>
              <a:t>of </a:t>
            </a:r>
            <a:r>
              <a:rPr lang="en-US" sz="2800" baseline="0" dirty="0"/>
              <a:t>Principled</a:t>
            </a:r>
            <a:r>
              <a:rPr lang="en-US" sz="2800" dirty="0"/>
              <a:t> (Integrative) Negotiation</a:t>
            </a:r>
          </a:p>
          <a:p>
            <a:pPr lvl="1"/>
            <a:r>
              <a:rPr lang="en-US" sz="2400" dirty="0"/>
              <a:t>Separate the people from the problem (focus on the human dimension) </a:t>
            </a:r>
          </a:p>
          <a:p>
            <a:pPr lvl="1"/>
            <a:r>
              <a:rPr lang="en-US" sz="2400" dirty="0"/>
              <a:t>Focus on interests, not positions (on the </a:t>
            </a:r>
            <a:r>
              <a:rPr lang="en-US" sz="2400" i="1" dirty="0"/>
              <a:t>why</a:t>
            </a:r>
            <a:r>
              <a:rPr lang="en-US" sz="2400" dirty="0"/>
              <a:t> of a negotiating stance)</a:t>
            </a:r>
          </a:p>
          <a:p>
            <a:pPr lvl="1"/>
            <a:r>
              <a:rPr lang="en-US" sz="2400" dirty="0"/>
              <a:t>Invent options for mutual gain (think win/win)</a:t>
            </a:r>
          </a:p>
          <a:p>
            <a:pPr lvl="1"/>
            <a:r>
              <a:rPr lang="en-US" sz="2400" dirty="0"/>
              <a:t>Insist on objective criteria (fair standards)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312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Combatting Aggression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65" y="1314450"/>
            <a:ext cx="8078787" cy="4953000"/>
          </a:xfrm>
        </p:spPr>
        <p:txBody>
          <a:bodyPr>
            <a:normAutofit/>
          </a:bodyPr>
          <a:lstStyle/>
          <a:p>
            <a:r>
              <a:rPr lang="en-US" sz="2800" dirty="0"/>
              <a:t>Types</a:t>
            </a:r>
            <a:r>
              <a:rPr lang="en-US" sz="2800" baseline="0" dirty="0"/>
              <a:t> of aggression</a:t>
            </a:r>
          </a:p>
          <a:p>
            <a:pPr lvl="1"/>
            <a:r>
              <a:rPr lang="en-US" sz="2400" baseline="0" dirty="0"/>
              <a:t>Physical-verbal</a:t>
            </a:r>
            <a:r>
              <a:rPr lang="en-US" sz="2400" dirty="0"/>
              <a:t>: </a:t>
            </a:r>
            <a:r>
              <a:rPr lang="en-US" sz="2400" baseline="0" dirty="0"/>
              <a:t>destructive words or deeds</a:t>
            </a:r>
          </a:p>
          <a:p>
            <a:pPr lvl="1"/>
            <a:r>
              <a:rPr lang="en-US" sz="2400" baseline="0" dirty="0"/>
              <a:t>Active-passive:</a:t>
            </a:r>
            <a:r>
              <a:rPr lang="en-US" sz="2400" dirty="0"/>
              <a:t> </a:t>
            </a:r>
            <a:r>
              <a:rPr lang="en-US" sz="2400" baseline="0" dirty="0"/>
              <a:t>doing harm by acting or failing to act</a:t>
            </a:r>
          </a:p>
          <a:p>
            <a:pPr lvl="1"/>
            <a:r>
              <a:rPr lang="en-US" sz="2400" baseline="0" dirty="0"/>
              <a:t>Direct-indirect</a:t>
            </a:r>
            <a:r>
              <a:rPr lang="en-US" sz="2400" dirty="0"/>
              <a:t>: </a:t>
            </a:r>
            <a:r>
              <a:rPr lang="en-US" sz="2400" baseline="0" dirty="0"/>
              <a:t>doing harm directly or through an intermediary</a:t>
            </a:r>
          </a:p>
          <a:p>
            <a:pPr lvl="1"/>
            <a:r>
              <a:rPr lang="en-US" sz="2400" dirty="0"/>
              <a:t>Sources of Aggression</a:t>
            </a:r>
          </a:p>
          <a:p>
            <a:pPr lvl="2"/>
            <a:r>
              <a:rPr lang="en-US" dirty="0"/>
              <a:t>Personal (individual factors like personality and low self-esteem)</a:t>
            </a:r>
          </a:p>
          <a:p>
            <a:pPr lvl="2"/>
            <a:r>
              <a:rPr lang="en-US" dirty="0"/>
              <a:t>Social (triggered by other people, unfairness and role</a:t>
            </a:r>
            <a:r>
              <a:rPr lang="en-US" baseline="0" dirty="0"/>
              <a:t> </a:t>
            </a:r>
            <a:r>
              <a:rPr lang="en-US" dirty="0"/>
              <a:t>models)</a:t>
            </a:r>
          </a:p>
          <a:p>
            <a:pPr lvl="2"/>
            <a:r>
              <a:rPr lang="en-US" dirty="0"/>
              <a:t>Contextual (elements of the situation like stressful working conditions)</a:t>
            </a:r>
          </a:p>
          <a:p>
            <a:pPr marL="282575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813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Combatting</a:t>
            </a:r>
            <a:r>
              <a:rPr lang="en-US" sz="4000" baseline="0" dirty="0"/>
              <a:t> Aggression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Resistance is</a:t>
            </a:r>
            <a:r>
              <a:rPr lang="en-US" sz="2800" baseline="0" dirty="0"/>
              <a:t> risky but necessary</a:t>
            </a:r>
          </a:p>
          <a:p>
            <a:r>
              <a:rPr lang="en-US" sz="2800" baseline="0" dirty="0"/>
              <a:t>Best to prevent aggression before it starts</a:t>
            </a:r>
          </a:p>
          <a:p>
            <a:pPr lvl="1"/>
            <a:r>
              <a:rPr lang="en-US" sz="2400" dirty="0"/>
              <a:t>Carefully</a:t>
            </a:r>
            <a:r>
              <a:rPr lang="en-US" sz="2400" baseline="0" dirty="0"/>
              <a:t> screen employees</a:t>
            </a:r>
          </a:p>
          <a:p>
            <a:pPr lvl="1"/>
            <a:r>
              <a:rPr lang="en-US" sz="2400" baseline="0" dirty="0"/>
              <a:t>Reduce injustice, eliminate aggressive role models</a:t>
            </a:r>
          </a:p>
          <a:p>
            <a:pPr lvl="1"/>
            <a:r>
              <a:rPr lang="en-US" sz="2400" baseline="0" dirty="0"/>
              <a:t>Cut back on tight supervision</a:t>
            </a:r>
            <a:r>
              <a:rPr lang="en-US" sz="2400" dirty="0"/>
              <a:t> and</a:t>
            </a:r>
            <a:r>
              <a:rPr lang="en-US" sz="2400" baseline="0" dirty="0"/>
              <a:t> unnecessary rules; create pleasant working conditions</a:t>
            </a:r>
          </a:p>
          <a:p>
            <a:pPr lvl="1"/>
            <a:endParaRPr lang="en-US" baseline="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04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Preventing Sexual Harassment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139" y="1172817"/>
            <a:ext cx="8333478" cy="5168348"/>
          </a:xfrm>
        </p:spPr>
        <p:txBody>
          <a:bodyPr>
            <a:normAutofit/>
          </a:bodyPr>
          <a:lstStyle/>
          <a:p>
            <a:r>
              <a:rPr lang="en-US" b="1" dirty="0"/>
              <a:t>Definition</a:t>
            </a:r>
            <a:r>
              <a:rPr lang="en-US" dirty="0"/>
              <a:t>:  a distinctive form of aggression overwhelmingly directed</a:t>
            </a:r>
            <a:r>
              <a:rPr lang="en-US" baseline="0" dirty="0"/>
              <a:t> at women by men</a:t>
            </a:r>
          </a:p>
          <a:p>
            <a:r>
              <a:rPr lang="en-US" baseline="0" dirty="0"/>
              <a:t>Types</a:t>
            </a:r>
          </a:p>
          <a:p>
            <a:pPr lvl="1"/>
            <a:r>
              <a:rPr lang="en-US" i="1" baseline="0" dirty="0"/>
              <a:t>Gender harassment</a:t>
            </a:r>
            <a:r>
              <a:rPr lang="en-US" baseline="0" dirty="0"/>
              <a:t>—gender based comments and behaviors designed to demean women</a:t>
            </a:r>
          </a:p>
          <a:p>
            <a:pPr lvl="1"/>
            <a:r>
              <a:rPr lang="en-US" i="1" baseline="0" dirty="0"/>
              <a:t>Unwanted sexual attention</a:t>
            </a:r>
            <a:r>
              <a:rPr lang="en-US" baseline="0" dirty="0"/>
              <a:t>—verbal and nonverbal</a:t>
            </a:r>
          </a:p>
          <a:p>
            <a:pPr lvl="1"/>
            <a:r>
              <a:rPr lang="en-US" i="1" baseline="0" dirty="0"/>
              <a:t>Sexual coercion</a:t>
            </a:r>
            <a:r>
              <a:rPr lang="en-US" baseline="0" dirty="0"/>
              <a:t>—forcing employees into sexual activity</a:t>
            </a:r>
          </a:p>
          <a:p>
            <a:r>
              <a:rPr lang="en-US" baseline="0" dirty="0"/>
              <a:t>Legal definitions</a:t>
            </a:r>
          </a:p>
          <a:p>
            <a:pPr lvl="1"/>
            <a:r>
              <a:rPr lang="en-US" i="1" baseline="0" dirty="0"/>
              <a:t>Quid pro quo</a:t>
            </a:r>
            <a:r>
              <a:rPr lang="en-US" baseline="0" dirty="0"/>
              <a:t>—”something for something”</a:t>
            </a:r>
          </a:p>
          <a:p>
            <a:pPr lvl="1"/>
            <a:r>
              <a:rPr lang="en-US" i="1" baseline="0" dirty="0"/>
              <a:t>Hostile work environment</a:t>
            </a:r>
            <a:r>
              <a:rPr lang="en-US" baseline="0" dirty="0"/>
              <a:t>—forced to submit to conditions not required of other workers</a:t>
            </a:r>
          </a:p>
          <a:p>
            <a:pPr lvl="1"/>
            <a:endParaRPr lang="en-US" baseline="0" dirty="0"/>
          </a:p>
          <a:p>
            <a:pPr lvl="2">
              <a:buNone/>
            </a:pPr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3089396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Preventing Sexual</a:t>
            </a:r>
            <a:r>
              <a:rPr lang="en-US" sz="4000" baseline="0" dirty="0"/>
              <a:t> Harassment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Determinants of harassment</a:t>
            </a:r>
          </a:p>
          <a:p>
            <a:pPr lvl="1"/>
            <a:r>
              <a:rPr lang="en-US" sz="2400" dirty="0"/>
              <a:t>Less equalitarian views</a:t>
            </a:r>
          </a:p>
          <a:p>
            <a:pPr lvl="1"/>
            <a:r>
              <a:rPr lang="en-US" sz="2400" dirty="0"/>
              <a:t>Males hope to win sexual favors and other payoffs</a:t>
            </a:r>
          </a:p>
          <a:p>
            <a:pPr lvl="1"/>
            <a:r>
              <a:rPr lang="en-US" sz="2400" dirty="0"/>
              <a:t>Leaders don’t take complaints seriously</a:t>
            </a:r>
          </a:p>
          <a:p>
            <a:pPr lvl="1"/>
            <a:r>
              <a:rPr lang="en-US" sz="2400" dirty="0"/>
              <a:t>Preserves</a:t>
            </a:r>
            <a:r>
              <a:rPr lang="en-US" sz="2400" baseline="0" dirty="0"/>
              <a:t> male-dominated organizational systems</a:t>
            </a:r>
            <a:endParaRPr lang="en-US" sz="2400" dirty="0"/>
          </a:p>
          <a:p>
            <a:r>
              <a:rPr lang="en-US" sz="2800" dirty="0"/>
              <a:t>Prevention steps</a:t>
            </a:r>
          </a:p>
          <a:p>
            <a:pPr lvl="1"/>
            <a:r>
              <a:rPr lang="en-US" sz="2400" baseline="0" dirty="0"/>
              <a:t>Adopt</a:t>
            </a:r>
            <a:r>
              <a:rPr lang="en-US" sz="2400" dirty="0"/>
              <a:t> a zero-tolerance policy</a:t>
            </a:r>
          </a:p>
          <a:p>
            <a:pPr lvl="1"/>
            <a:r>
              <a:rPr lang="en-US" sz="2400" dirty="0"/>
              <a:t>Attack gender stereotypes through training</a:t>
            </a:r>
          </a:p>
          <a:p>
            <a:pPr lvl="1"/>
            <a:r>
              <a:rPr lang="en-US" sz="2400" dirty="0"/>
              <a:t>Increase the proportion of women in the organization</a:t>
            </a:r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r>
              <a:rPr lang="en-US" dirty="0"/>
              <a:t>  </a:t>
            </a:r>
            <a:endParaRPr lang="en-US" baseline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Preventing Sexual Harassment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Increase the moral intensity of sexual harassment</a:t>
            </a:r>
          </a:p>
          <a:p>
            <a:pPr marL="739775" lvl="1" indent="-457200">
              <a:buClr>
                <a:srgbClr val="545454"/>
              </a:buClr>
              <a:buFont typeface="+mj-lt"/>
              <a:buAutoNum type="arabicPeriod"/>
            </a:pPr>
            <a:r>
              <a:rPr lang="en-US" sz="2400" dirty="0"/>
              <a:t>Make aggressors aware of the effects of their actions</a:t>
            </a:r>
          </a:p>
          <a:p>
            <a:pPr marL="739775" lvl="1" indent="-457200">
              <a:buClr>
                <a:srgbClr val="545454"/>
              </a:buClr>
              <a:buFont typeface="+mj-lt"/>
              <a:buAutoNum type="arabicPeriod"/>
            </a:pPr>
            <a:r>
              <a:rPr lang="en-US" sz="2400" dirty="0"/>
              <a:t>Encourage consensus about the definition and immorality of sexual harassment</a:t>
            </a:r>
          </a:p>
          <a:p>
            <a:pPr marL="739775" lvl="1" indent="-457200">
              <a:buClr>
                <a:srgbClr val="545454"/>
              </a:buClr>
              <a:buFont typeface="+mj-lt"/>
              <a:buAutoNum type="arabicPeriod"/>
            </a:pPr>
            <a:r>
              <a:rPr lang="en-US" sz="2400" dirty="0"/>
              <a:t>Shorten the time between conduct and consequences</a:t>
            </a:r>
          </a:p>
          <a:p>
            <a:pPr marL="739775" lvl="1" indent="-457200">
              <a:buClr>
                <a:srgbClr val="545454"/>
              </a:buClr>
              <a:buFont typeface="+mj-lt"/>
              <a:buAutoNum type="arabicPeriod"/>
            </a:pPr>
            <a:r>
              <a:rPr lang="en-US" sz="2400" dirty="0"/>
              <a:t>Emphasize similarities</a:t>
            </a:r>
          </a:p>
          <a:p>
            <a:pPr marL="739775" lvl="1" indent="-457200">
              <a:buClr>
                <a:srgbClr val="545454"/>
              </a:buClr>
              <a:buFont typeface="+mj-lt"/>
              <a:buAutoNum type="arabicPeriod"/>
            </a:pPr>
            <a:r>
              <a:rPr lang="en-US" sz="2400" dirty="0"/>
              <a:t>Promote individual responsibility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788</Words>
  <Application>Microsoft Office PowerPoint</Application>
  <PresentationFormat>On-screen Show (4:3)</PresentationFormat>
  <Paragraphs>124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Calisto MT</vt:lpstr>
      <vt:lpstr>Perpetua Titling MT</vt:lpstr>
      <vt:lpstr>1_Precedent</vt:lpstr>
      <vt:lpstr>Chapter 6: Ethical Conflict Management</vt:lpstr>
      <vt:lpstr>Conflict in Organizational Life</vt:lpstr>
      <vt:lpstr>Becoming an Ethical Conflict Manager</vt:lpstr>
      <vt:lpstr>Becoming an Ethical Conflict Manager</vt:lpstr>
      <vt:lpstr>Becoming an Ethical Conflict Manager</vt:lpstr>
      <vt:lpstr>Becoming an Ethical Conflict Manager</vt:lpstr>
      <vt:lpstr>Becoming an Ethical Conflict Manager</vt:lpstr>
      <vt:lpstr>Becoming an Ethical Conflict Manager</vt:lpstr>
      <vt:lpstr>Resolving Conflict Through Ethical Negotiation</vt:lpstr>
      <vt:lpstr>Resolving Conflict Through Ethical Negotiation</vt:lpstr>
      <vt:lpstr>Combatting Aggression</vt:lpstr>
      <vt:lpstr>Combatting Aggression</vt:lpstr>
      <vt:lpstr>Preventing Sexual Harassment</vt:lpstr>
      <vt:lpstr>Preventing Sexual Harassment</vt:lpstr>
      <vt:lpstr>Preventing Sexual Harassment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 Ethical Conflict Management</dc:title>
  <dc:creator>Craig Johnson</dc:creator>
  <cp:lastModifiedBy>Armo</cp:lastModifiedBy>
  <cp:revision>20</cp:revision>
  <cp:lastPrinted>2014-11-22T03:15:06Z</cp:lastPrinted>
  <dcterms:created xsi:type="dcterms:W3CDTF">2014-12-03T03:33:31Z</dcterms:created>
  <dcterms:modified xsi:type="dcterms:W3CDTF">2018-09-17T00:24:52Z</dcterms:modified>
</cp:coreProperties>
</file>